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6123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66"/>
      </p:cViewPr>
      <p:guideLst>
        <p:guide orient="horz" pos="2160"/>
        <p:guide pos="3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АУЛ 2010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  <c:pt idx="9">
                  <c:v>июнь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19480</c:v>
                </c:pt>
                <c:pt idx="1">
                  <c:v>2400</c:v>
                </c:pt>
                <c:pt idx="2">
                  <c:v>2050</c:v>
                </c:pt>
                <c:pt idx="3">
                  <c:v>999</c:v>
                </c:pt>
                <c:pt idx="4">
                  <c:v>850</c:v>
                </c:pt>
                <c:pt idx="5">
                  <c:v>5600</c:v>
                </c:pt>
                <c:pt idx="6">
                  <c:v>1900</c:v>
                </c:pt>
                <c:pt idx="7">
                  <c:v>1340</c:v>
                </c:pt>
                <c:pt idx="8">
                  <c:v>1050</c:v>
                </c:pt>
                <c:pt idx="9">
                  <c:v>850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АУЛ 2011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  <c:pt idx="9">
                  <c:v>июнь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14200</c:v>
                </c:pt>
                <c:pt idx="1">
                  <c:v>4180</c:v>
                </c:pt>
                <c:pt idx="2">
                  <c:v>2900</c:v>
                </c:pt>
                <c:pt idx="3">
                  <c:v>1210</c:v>
                </c:pt>
                <c:pt idx="4">
                  <c:v>870</c:v>
                </c:pt>
                <c:pt idx="5">
                  <c:v>3900</c:v>
                </c:pt>
                <c:pt idx="6">
                  <c:v>2780</c:v>
                </c:pt>
                <c:pt idx="7">
                  <c:v>2130</c:v>
                </c:pt>
                <c:pt idx="8">
                  <c:v>1190</c:v>
                </c:pt>
                <c:pt idx="9">
                  <c:v>870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15840"/>
        <c:axId val="79073792"/>
      </c:lineChart>
      <c:catAx>
        <c:axId val="7971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79073792"/>
        <c:crosses val="autoZero"/>
        <c:auto val="1"/>
        <c:lblAlgn val="ctr"/>
        <c:lblOffset val="100"/>
        <c:noMultiLvlLbl val="0"/>
      </c:catAx>
      <c:valAx>
        <c:axId val="7907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71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n w="3175">
            <a:solidFill>
              <a:prstClr val="white"/>
            </a:solidFill>
          </a:ln>
          <a:solidFill>
            <a:schemeClr val="accent5">
              <a:lumMod val="20000"/>
              <a:lumOff val="80000"/>
            </a:schemeClr>
          </a:solidFill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60719" y="1371600"/>
            <a:ext cx="8253773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60718" y="3228536"/>
            <a:ext cx="825697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8927" y="914402"/>
            <a:ext cx="216277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616" y="914402"/>
            <a:ext cx="6328106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515" y="1316736"/>
            <a:ext cx="8170466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515" y="2704664"/>
            <a:ext cx="8170466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16" y="704088"/>
            <a:ext cx="8651082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616" y="1920085"/>
            <a:ext cx="424543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259" y="1920085"/>
            <a:ext cx="424543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16" y="704088"/>
            <a:ext cx="865108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615" y="1855248"/>
            <a:ext cx="424710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82922" y="1859760"/>
            <a:ext cx="4248776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615" y="2514600"/>
            <a:ext cx="424710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2922" y="2514600"/>
            <a:ext cx="4248776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16" y="704088"/>
            <a:ext cx="8731184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24" y="514352"/>
            <a:ext cx="2883694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20924" y="1676400"/>
            <a:ext cx="2883694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58147" y="1676400"/>
            <a:ext cx="53735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327889" y="1108077"/>
            <a:ext cx="552708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414069" y="5359769"/>
            <a:ext cx="163409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822" y="1176999"/>
            <a:ext cx="2326180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821" y="2828785"/>
            <a:ext cx="2322976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90877" y="6356353"/>
            <a:ext cx="640821" cy="365125"/>
          </a:xfrm>
        </p:spPr>
        <p:txBody>
          <a:bodyPr/>
          <a:lstStyle/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664320" y="1199517"/>
            <a:ext cx="4854218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012" y="5816600"/>
            <a:ext cx="9632339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605901" y="6219828"/>
            <a:ext cx="5006413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012" y="-7144"/>
            <a:ext cx="9632339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605901" y="-7144"/>
            <a:ext cx="5006413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80616" y="704088"/>
            <a:ext cx="8651082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80616" y="1935480"/>
            <a:ext cx="8651082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80616" y="6356353"/>
            <a:ext cx="224287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7B9BD0-B787-4439-B9DF-C6AD364083B9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03592" y="6356353"/>
            <a:ext cx="352451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30671" y="6356353"/>
            <a:ext cx="80102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994041-8ADA-498B-86B1-42ED6B85C77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990" y="202408"/>
            <a:ext cx="9650733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676" y="836712"/>
            <a:ext cx="8170466" cy="3744416"/>
          </a:xfrm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Особенности организации   </a:t>
            </a:r>
            <a:b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массового обслуживания в</a:t>
            </a:r>
            <a:b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Информационно-библиотечном центре </a:t>
            </a:r>
            <a:b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РХТУ им. Д.И. Менделеева</a:t>
            </a:r>
            <a:endParaRPr lang="ru-RU" sz="35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1740" y="908720"/>
            <a:ext cx="8781941" cy="75288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ru-RU" b="1" spc="150" dirty="0" smtClean="0">
                <a:ln w="11430">
                  <a:solidFill>
                    <a:schemeClr val="bg2"/>
                  </a:solidFill>
                </a:ln>
                <a:solidFill>
                  <a:srgbClr val="F8F8F8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  </a:t>
            </a:r>
            <a:endParaRPr lang="ru-RU" b="1" spc="150" dirty="0">
              <a:ln w="11430">
                <a:solidFill>
                  <a:schemeClr val="bg2"/>
                </a:solidFill>
              </a:ln>
              <a:solidFill>
                <a:srgbClr val="F8F8F8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06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668" y="836712"/>
            <a:ext cx="8253773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684" y="980728"/>
            <a:ext cx="8476380" cy="44644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 Информационно-библиотечном центре:</a:t>
            </a:r>
          </a:p>
          <a:p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используется  АИБС  ИРБИС 64 (версия 2011.1),</a:t>
            </a:r>
          </a:p>
          <a:p>
            <a:endParaRPr lang="ru-RU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электронная  книговыдача с 2006 года,</a:t>
            </a:r>
          </a:p>
          <a:p>
            <a:endParaRPr lang="en-US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обслуживается  более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5,5 тыс. студентов,</a:t>
            </a:r>
          </a:p>
          <a:p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    из них 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~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1,2-первокурсники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        </a:t>
            </a:r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0718" y="1268760"/>
            <a:ext cx="8256977" cy="5400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                                      19%                     15%  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Посещаемость студентов в период массовой выдачи  </a:t>
            </a: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курс - 92-95%             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II-III 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курсы -  52-67%    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59031"/>
              </p:ext>
            </p:extLst>
          </p:nvPr>
        </p:nvGraphicFramePr>
        <p:xfrm>
          <a:off x="1205756" y="836712"/>
          <a:ext cx="6984776" cy="402161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62810"/>
                <a:gridCol w="2560581"/>
                <a:gridCol w="2561385"/>
              </a:tblGrid>
              <a:tr h="1008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   </a:t>
                      </a:r>
                      <a:r>
                        <a:rPr lang="ru-RU" sz="1600" dirty="0">
                          <a:effectLst/>
                        </a:rPr>
                        <a:t>              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Год         Экз.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Общая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книговыдача</a:t>
                      </a:r>
                      <a:endParaRPr lang="ru-RU" sz="2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8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период</a:t>
                      </a:r>
                      <a:endParaRPr lang="ru-RU" sz="11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массовой  выдачи</a:t>
                      </a:r>
                      <a:endParaRPr lang="ru-RU" sz="11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6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effectLst/>
                        </a:rPr>
                        <a:t>   </a:t>
                      </a:r>
                      <a:r>
                        <a:rPr kumimoji="0" lang="ru-RU" sz="1800" kern="1200" baseline="0" dirty="0" smtClean="0">
                          <a:effectLst/>
                        </a:rPr>
                        <a:t> </a:t>
                      </a:r>
                      <a:r>
                        <a:rPr kumimoji="0" lang="ru-RU" sz="1800" kern="1200" dirty="0" smtClean="0">
                          <a:effectLst/>
                        </a:rPr>
                        <a:t>2008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166 тыс.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           94 тыс.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    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 2009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151 тыс.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           89 тыс.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        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 </a:t>
                      </a:r>
                      <a:r>
                        <a:rPr lang="ru-RU" sz="1800" dirty="0">
                          <a:effectLst/>
                        </a:rPr>
                        <a:t>2010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139 тыс.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           82 тыс.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612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Coil\AppData\Local\Temp\Rar$DI82.872\Выбор даты в ЛКЧ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5" y="705364"/>
            <a:ext cx="8496944" cy="581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455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Coil\Downloads\Заказ на дат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39" y="620688"/>
            <a:ext cx="8297434" cy="59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3876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Coil\AppData\Local\Microsoft\Windows\Temporary Internet Files\Content.IE5\CKSJEND5\Заказы на корп.сайт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3" y="692696"/>
            <a:ext cx="8496945" cy="58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684" y="1151033"/>
            <a:ext cx="825377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57684" y="5157190"/>
            <a:ext cx="72008" cy="7201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72381399"/>
              </p:ext>
            </p:extLst>
          </p:nvPr>
        </p:nvGraphicFramePr>
        <p:xfrm>
          <a:off x="1061740" y="1556792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0392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719" y="1371599"/>
            <a:ext cx="825377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/>
              <a:t> </a:t>
            </a:r>
            <a:r>
              <a:rPr lang="ru-RU" sz="4000" dirty="0" smtClean="0"/>
              <a:t>            </a:t>
            </a:r>
            <a:r>
              <a:rPr lang="ru-RU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Спасибо за внимание</a:t>
            </a:r>
            <a:r>
              <a:rPr lang="ru-RU" sz="4000" dirty="0" smtClean="0"/>
              <a:t>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5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0718" y="620688"/>
            <a:ext cx="8256977" cy="3744416"/>
          </a:xfrm>
        </p:spPr>
        <p:txBody>
          <a:bodyPr>
            <a:normAutofit fontScale="92500"/>
          </a:bodyPr>
          <a:lstStyle/>
          <a:p>
            <a:pPr algn="l"/>
            <a:r>
              <a:rPr lang="ru-RU" sz="3600" dirty="0" smtClean="0"/>
              <a:t>              </a:t>
            </a:r>
          </a:p>
          <a:p>
            <a:pPr algn="l"/>
            <a:r>
              <a:rPr lang="ru-RU" sz="3600" dirty="0" smtClean="0"/>
              <a:t>                   Поздравляем  коллектив </a:t>
            </a:r>
          </a:p>
          <a:p>
            <a:pPr algn="ctr"/>
            <a:r>
              <a:rPr lang="ru-RU" sz="3600" dirty="0" smtClean="0"/>
              <a:t> Центра</a:t>
            </a:r>
          </a:p>
          <a:p>
            <a:pPr algn="ctr"/>
            <a:r>
              <a:rPr lang="ru-RU" sz="3600" dirty="0" smtClean="0"/>
              <a:t> информационно-библиотечного обеспечения </a:t>
            </a:r>
          </a:p>
          <a:p>
            <a:pPr algn="ctr"/>
            <a:r>
              <a:rPr lang="ru-RU" sz="3600" dirty="0" smtClean="0"/>
              <a:t>учебно-научной деятельности </a:t>
            </a:r>
          </a:p>
          <a:p>
            <a:pPr algn="ctr"/>
            <a:r>
              <a:rPr lang="ru-RU" sz="3600" dirty="0" smtClean="0"/>
              <a:t>НИЯУ МИФИ                    </a:t>
            </a:r>
            <a:endParaRPr lang="ru-RU" sz="3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308" y="4053008"/>
            <a:ext cx="3438005" cy="280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340">
            <a:off x="485676" y="3818628"/>
            <a:ext cx="2461884" cy="287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80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96</Words>
  <Application>Microsoft Office PowerPoint</Application>
  <PresentationFormat>Произвольный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Особенности организации    массового обслуживания в  Информационно-библиотечном центре  РХТУ им. Д.И. Менделеева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 работы массового обс</dc:title>
  <dc:creator>Coil</dc:creator>
  <cp:lastModifiedBy>Coil</cp:lastModifiedBy>
  <cp:revision>23</cp:revision>
  <dcterms:created xsi:type="dcterms:W3CDTF">2012-10-16T15:03:06Z</dcterms:created>
  <dcterms:modified xsi:type="dcterms:W3CDTF">2012-10-16T21:45:10Z</dcterms:modified>
</cp:coreProperties>
</file>